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2" r:id="rId1"/>
    <p:sldMasterId id="2147483906" r:id="rId2"/>
    <p:sldMasterId id="2147483894" r:id="rId3"/>
  </p:sldMasterIdLst>
  <p:notesMasterIdLst>
    <p:notesMasterId r:id="rId26"/>
  </p:notesMasterIdLst>
  <p:sldIdLst>
    <p:sldId id="256" r:id="rId4"/>
    <p:sldId id="257" r:id="rId5"/>
    <p:sldId id="259" r:id="rId6"/>
    <p:sldId id="283" r:id="rId7"/>
    <p:sldId id="279" r:id="rId8"/>
    <p:sldId id="263" r:id="rId9"/>
    <p:sldId id="281" r:id="rId10"/>
    <p:sldId id="315" r:id="rId11"/>
    <p:sldId id="314" r:id="rId12"/>
    <p:sldId id="313" r:id="rId13"/>
    <p:sldId id="306" r:id="rId14"/>
    <p:sldId id="307" r:id="rId15"/>
    <p:sldId id="310" r:id="rId16"/>
    <p:sldId id="308" r:id="rId17"/>
    <p:sldId id="309" r:id="rId18"/>
    <p:sldId id="311" r:id="rId19"/>
    <p:sldId id="316" r:id="rId20"/>
    <p:sldId id="317" r:id="rId21"/>
    <p:sldId id="312" r:id="rId22"/>
    <p:sldId id="285" r:id="rId23"/>
    <p:sldId id="273" r:id="rId24"/>
    <p:sldId id="27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0000"/>
    <a:srgbClr val="03EDBB"/>
    <a:srgbClr val="EB05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702" autoAdjust="0"/>
  </p:normalViewPr>
  <p:slideViewPr>
    <p:cSldViewPr snapToGrid="0">
      <p:cViewPr varScale="1">
        <p:scale>
          <a:sx n="44" d="100"/>
          <a:sy n="44" d="100"/>
        </p:scale>
        <p:origin x="150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E2F51D-EDB9-4314-B41D-AB82A9D8237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C5A89F9-4847-4D38-B002-0238079C69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Recapitulation</a:t>
          </a:r>
        </a:p>
      </dgm:t>
    </dgm:pt>
    <dgm:pt modelId="{9EDC773B-99E2-4392-AB77-98FC4A2A452C}" type="parTrans" cxnId="{A6AB3C94-549F-4EE8-AFEA-EC128E98223E}">
      <dgm:prSet/>
      <dgm:spPr/>
      <dgm:t>
        <a:bodyPr/>
        <a:lstStyle/>
        <a:p>
          <a:endParaRPr lang="en-US"/>
        </a:p>
      </dgm:t>
    </dgm:pt>
    <dgm:pt modelId="{3EB02D4F-A833-44C5-8154-7904CF58BBA8}" type="sibTrans" cxnId="{A6AB3C94-549F-4EE8-AFEA-EC128E98223E}">
      <dgm:prSet/>
      <dgm:spPr/>
      <dgm:t>
        <a:bodyPr/>
        <a:lstStyle/>
        <a:p>
          <a:endParaRPr lang="en-US"/>
        </a:p>
      </dgm:t>
    </dgm:pt>
    <dgm:pt modelId="{DAE3AA6F-C80D-45DE-A4B5-B52B90BBFE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Results</a:t>
          </a:r>
        </a:p>
      </dgm:t>
    </dgm:pt>
    <dgm:pt modelId="{1544AC03-B29F-4B30-BB7E-E2BCDFEEAE79}" type="parTrans" cxnId="{77E59C5A-7C83-40DC-9814-7A8CFA6C9685}">
      <dgm:prSet/>
      <dgm:spPr/>
      <dgm:t>
        <a:bodyPr/>
        <a:lstStyle/>
        <a:p>
          <a:endParaRPr lang="en-US"/>
        </a:p>
      </dgm:t>
    </dgm:pt>
    <dgm:pt modelId="{A6B93156-88A0-423A-9E1E-EC6D1C4461B3}" type="sibTrans" cxnId="{77E59C5A-7C83-40DC-9814-7A8CFA6C9685}">
      <dgm:prSet/>
      <dgm:spPr/>
      <dgm:t>
        <a:bodyPr/>
        <a:lstStyle/>
        <a:p>
          <a:endParaRPr lang="en-US"/>
        </a:p>
      </dgm:t>
    </dgm:pt>
    <dgm:pt modelId="{EE52D2E1-A42B-4304-BF37-A502DAED7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>
              <a:solidFill>
                <a:schemeClr val="tx1"/>
              </a:solidFill>
              <a:latin typeface="+mn-lt"/>
              <a:ea typeface="+mj-ea"/>
              <a:cs typeface="+mj-cs"/>
            </a:rPr>
            <a:t>Discussion</a:t>
          </a:r>
          <a:r>
            <a:rPr lang="en-US"/>
            <a:t> Hypothesis and milestones Team and tasks</a:t>
          </a:r>
          <a:endParaRPr lang="en-US" b="0" dirty="0">
            <a:solidFill>
              <a:schemeClr val="tx1"/>
            </a:solidFill>
            <a:latin typeface="+mn-lt"/>
          </a:endParaRPr>
        </a:p>
      </dgm:t>
    </dgm:pt>
    <dgm:pt modelId="{7513B399-A360-484C-BEC1-EB4E624F1DE6}" type="parTrans" cxnId="{E80EA755-483C-4F52-86AF-B42EDBD78EC8}">
      <dgm:prSet/>
      <dgm:spPr/>
      <dgm:t>
        <a:bodyPr/>
        <a:lstStyle/>
        <a:p>
          <a:endParaRPr lang="en-US"/>
        </a:p>
      </dgm:t>
    </dgm:pt>
    <dgm:pt modelId="{65FE53D2-DF63-461C-BB54-DD41314476E8}" type="sibTrans" cxnId="{E80EA755-483C-4F52-86AF-B42EDBD78EC8}">
      <dgm:prSet/>
      <dgm:spPr/>
      <dgm:t>
        <a:bodyPr/>
        <a:lstStyle/>
        <a:p>
          <a:endParaRPr lang="en-US"/>
        </a:p>
      </dgm:t>
    </dgm:pt>
    <dgm:pt modelId="{38B591CD-B594-4606-A6E8-06E0C127E1FC}" type="pres">
      <dgm:prSet presAssocID="{17E2F51D-EDB9-4314-B41D-AB82A9D8237A}" presName="root" presStyleCnt="0">
        <dgm:presLayoutVars>
          <dgm:dir/>
          <dgm:resizeHandles val="exact"/>
        </dgm:presLayoutVars>
      </dgm:prSet>
      <dgm:spPr/>
    </dgm:pt>
    <dgm:pt modelId="{FB76C71F-E68D-4919-9F6F-6EED7C2F5900}" type="pres">
      <dgm:prSet presAssocID="{7C5A89F9-4847-4D38-B002-0238079C6957}" presName="compNode" presStyleCnt="0"/>
      <dgm:spPr/>
    </dgm:pt>
    <dgm:pt modelId="{96E3ADA1-C0F1-4B2E-B1C6-E8EF7B27F8DF}" type="pres">
      <dgm:prSet presAssocID="{7C5A89F9-4847-4D38-B002-0238079C6957}" presName="bgRect" presStyleLbl="bgShp" presStyleIdx="0" presStyleCnt="3"/>
      <dgm:spPr/>
    </dgm:pt>
    <dgm:pt modelId="{048F7953-1D64-44F5-8272-80399819273C}" type="pres">
      <dgm:prSet presAssocID="{7C5A89F9-4847-4D38-B002-0238079C695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ktualisieren mit einfarbiger Füllung"/>
        </a:ext>
      </dgm:extLst>
    </dgm:pt>
    <dgm:pt modelId="{3F55EF73-70D9-41B4-AAAC-51FD2EBCC2FF}" type="pres">
      <dgm:prSet presAssocID="{7C5A89F9-4847-4D38-B002-0238079C6957}" presName="spaceRect" presStyleCnt="0"/>
      <dgm:spPr/>
    </dgm:pt>
    <dgm:pt modelId="{B3A1C4F2-9310-41A3-BB26-AA108F4646EE}" type="pres">
      <dgm:prSet presAssocID="{7C5A89F9-4847-4D38-B002-0238079C6957}" presName="parTx" presStyleLbl="revTx" presStyleIdx="0" presStyleCnt="3">
        <dgm:presLayoutVars>
          <dgm:chMax val="0"/>
          <dgm:chPref val="0"/>
        </dgm:presLayoutVars>
      </dgm:prSet>
      <dgm:spPr/>
    </dgm:pt>
    <dgm:pt modelId="{AE27F916-354B-4D1A-AE73-05D097511CC7}" type="pres">
      <dgm:prSet presAssocID="{3EB02D4F-A833-44C5-8154-7904CF58BBA8}" presName="sibTrans" presStyleCnt="0"/>
      <dgm:spPr/>
    </dgm:pt>
    <dgm:pt modelId="{5F2CE160-5546-4F9D-BFA8-4F900BAB8670}" type="pres">
      <dgm:prSet presAssocID="{DAE3AA6F-C80D-45DE-A4B5-B52B90BBFE10}" presName="compNode" presStyleCnt="0"/>
      <dgm:spPr/>
    </dgm:pt>
    <dgm:pt modelId="{41C70CFC-9C51-49E0-B3BE-00F886FFA09E}" type="pres">
      <dgm:prSet presAssocID="{DAE3AA6F-C80D-45DE-A4B5-B52B90BBFE10}" presName="bgRect" presStyleLbl="bgShp" presStyleIdx="1" presStyleCnt="3"/>
      <dgm:spPr/>
    </dgm:pt>
    <dgm:pt modelId="{74A2FF99-9331-4306-8EAF-FF43606D6229}" type="pres">
      <dgm:prSet presAssocID="{DAE3AA6F-C80D-45DE-A4B5-B52B90BBFE1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äsentation mit Kreisdiagramm mit einfarbiger Füllung"/>
        </a:ext>
      </dgm:extLst>
    </dgm:pt>
    <dgm:pt modelId="{A92700A2-CB1E-4B09-955A-89544BB06F9B}" type="pres">
      <dgm:prSet presAssocID="{DAE3AA6F-C80D-45DE-A4B5-B52B90BBFE10}" presName="spaceRect" presStyleCnt="0"/>
      <dgm:spPr/>
    </dgm:pt>
    <dgm:pt modelId="{90139897-4116-450A-AB1F-ECE4101089FF}" type="pres">
      <dgm:prSet presAssocID="{DAE3AA6F-C80D-45DE-A4B5-B52B90BBFE10}" presName="parTx" presStyleLbl="revTx" presStyleIdx="1" presStyleCnt="3">
        <dgm:presLayoutVars>
          <dgm:chMax val="0"/>
          <dgm:chPref val="0"/>
        </dgm:presLayoutVars>
      </dgm:prSet>
      <dgm:spPr/>
    </dgm:pt>
    <dgm:pt modelId="{0D848B42-6218-424E-842A-7C51D1E68962}" type="pres">
      <dgm:prSet presAssocID="{A6B93156-88A0-423A-9E1E-EC6D1C4461B3}" presName="sibTrans" presStyleCnt="0"/>
      <dgm:spPr/>
    </dgm:pt>
    <dgm:pt modelId="{9FCBE34C-62DE-4B2B-9BE1-FFD3EBEB2B5D}" type="pres">
      <dgm:prSet presAssocID="{EE52D2E1-A42B-4304-BF37-A502DAED7856}" presName="compNode" presStyleCnt="0"/>
      <dgm:spPr/>
    </dgm:pt>
    <dgm:pt modelId="{62036C48-240A-4CB6-B1C8-4A50D5272B1E}" type="pres">
      <dgm:prSet presAssocID="{EE52D2E1-A42B-4304-BF37-A502DAED7856}" presName="bgRect" presStyleLbl="bgShp" presStyleIdx="2" presStyleCnt="3" custLinFactNeighborX="-300" custLinFactNeighborY="-6329"/>
      <dgm:spPr/>
    </dgm:pt>
    <dgm:pt modelId="{8AA44AFC-16F3-4314-B615-DEDA887D2C27}" type="pres">
      <dgm:prSet presAssocID="{EE52D2E1-A42B-4304-BF37-A502DAED7856}" presName="iconRect" presStyleLbl="node1" presStyleIdx="2" presStyleCnt="3" custLinFactNeighborX="8377" custLinFactNeighborY="-837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opf mit Zahnrädern mit einfarbiger Füllung"/>
        </a:ext>
      </dgm:extLst>
    </dgm:pt>
    <dgm:pt modelId="{7318F20E-DEEF-4ECF-AE70-203035BA35D3}" type="pres">
      <dgm:prSet presAssocID="{EE52D2E1-A42B-4304-BF37-A502DAED7856}" presName="spaceRect" presStyleCnt="0"/>
      <dgm:spPr/>
    </dgm:pt>
    <dgm:pt modelId="{C4AE5E78-3D33-4C3E-A47B-68D55FC87D99}" type="pres">
      <dgm:prSet presAssocID="{EE52D2E1-A42B-4304-BF37-A502DAED785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FFF6F10-C451-4007-B272-9073F64AF878}" type="presOf" srcId="{DAE3AA6F-C80D-45DE-A4B5-B52B90BBFE10}" destId="{90139897-4116-450A-AB1F-ECE4101089FF}" srcOrd="0" destOrd="0" presId="urn:microsoft.com/office/officeart/2018/2/layout/IconVerticalSolidList"/>
    <dgm:cxn modelId="{D8831222-44C7-4D70-9727-EBA35598C978}" type="presOf" srcId="{7C5A89F9-4847-4D38-B002-0238079C6957}" destId="{B3A1C4F2-9310-41A3-BB26-AA108F4646EE}" srcOrd="0" destOrd="0" presId="urn:microsoft.com/office/officeart/2018/2/layout/IconVerticalSolidList"/>
    <dgm:cxn modelId="{DC339527-3065-43BD-BCD6-61D7041CFC4D}" type="presOf" srcId="{EE52D2E1-A42B-4304-BF37-A502DAED7856}" destId="{C4AE5E78-3D33-4C3E-A47B-68D55FC87D99}" srcOrd="0" destOrd="0" presId="urn:microsoft.com/office/officeart/2018/2/layout/IconVerticalSolidList"/>
    <dgm:cxn modelId="{E80EA755-483C-4F52-86AF-B42EDBD78EC8}" srcId="{17E2F51D-EDB9-4314-B41D-AB82A9D8237A}" destId="{EE52D2E1-A42B-4304-BF37-A502DAED7856}" srcOrd="2" destOrd="0" parTransId="{7513B399-A360-484C-BEC1-EB4E624F1DE6}" sibTransId="{65FE53D2-DF63-461C-BB54-DD41314476E8}"/>
    <dgm:cxn modelId="{77E59C5A-7C83-40DC-9814-7A8CFA6C9685}" srcId="{17E2F51D-EDB9-4314-B41D-AB82A9D8237A}" destId="{DAE3AA6F-C80D-45DE-A4B5-B52B90BBFE10}" srcOrd="1" destOrd="0" parTransId="{1544AC03-B29F-4B30-BB7E-E2BCDFEEAE79}" sibTransId="{A6B93156-88A0-423A-9E1E-EC6D1C4461B3}"/>
    <dgm:cxn modelId="{A6AB3C94-549F-4EE8-AFEA-EC128E98223E}" srcId="{17E2F51D-EDB9-4314-B41D-AB82A9D8237A}" destId="{7C5A89F9-4847-4D38-B002-0238079C6957}" srcOrd="0" destOrd="0" parTransId="{9EDC773B-99E2-4392-AB77-98FC4A2A452C}" sibTransId="{3EB02D4F-A833-44C5-8154-7904CF58BBA8}"/>
    <dgm:cxn modelId="{BB6E44B2-2835-4AD0-BDA6-F149070B7129}" type="presOf" srcId="{17E2F51D-EDB9-4314-B41D-AB82A9D8237A}" destId="{38B591CD-B594-4606-A6E8-06E0C127E1FC}" srcOrd="0" destOrd="0" presId="urn:microsoft.com/office/officeart/2018/2/layout/IconVerticalSolidList"/>
    <dgm:cxn modelId="{2F4E66EF-BDB2-4C96-B307-A5EB2716A792}" type="presParOf" srcId="{38B591CD-B594-4606-A6E8-06E0C127E1FC}" destId="{FB76C71F-E68D-4919-9F6F-6EED7C2F5900}" srcOrd="0" destOrd="0" presId="urn:microsoft.com/office/officeart/2018/2/layout/IconVerticalSolidList"/>
    <dgm:cxn modelId="{3F794ADD-2047-44B7-A62C-FFB118166648}" type="presParOf" srcId="{FB76C71F-E68D-4919-9F6F-6EED7C2F5900}" destId="{96E3ADA1-C0F1-4B2E-B1C6-E8EF7B27F8DF}" srcOrd="0" destOrd="0" presId="urn:microsoft.com/office/officeart/2018/2/layout/IconVerticalSolidList"/>
    <dgm:cxn modelId="{7EA1E5C0-67BC-42D3-8EB4-6D24092F703B}" type="presParOf" srcId="{FB76C71F-E68D-4919-9F6F-6EED7C2F5900}" destId="{048F7953-1D64-44F5-8272-80399819273C}" srcOrd="1" destOrd="0" presId="urn:microsoft.com/office/officeart/2018/2/layout/IconVerticalSolidList"/>
    <dgm:cxn modelId="{1F6D3DC2-38CA-42B8-A2CA-85A701298147}" type="presParOf" srcId="{FB76C71F-E68D-4919-9F6F-6EED7C2F5900}" destId="{3F55EF73-70D9-41B4-AAAC-51FD2EBCC2FF}" srcOrd="2" destOrd="0" presId="urn:microsoft.com/office/officeart/2018/2/layout/IconVerticalSolidList"/>
    <dgm:cxn modelId="{DA749CF9-80F7-407F-AAC7-1A16AD71EE34}" type="presParOf" srcId="{FB76C71F-E68D-4919-9F6F-6EED7C2F5900}" destId="{B3A1C4F2-9310-41A3-BB26-AA108F4646EE}" srcOrd="3" destOrd="0" presId="urn:microsoft.com/office/officeart/2018/2/layout/IconVerticalSolidList"/>
    <dgm:cxn modelId="{1E5B13B9-2D6F-4183-B9E0-BAA8FE12B44B}" type="presParOf" srcId="{38B591CD-B594-4606-A6E8-06E0C127E1FC}" destId="{AE27F916-354B-4D1A-AE73-05D097511CC7}" srcOrd="1" destOrd="0" presId="urn:microsoft.com/office/officeart/2018/2/layout/IconVerticalSolidList"/>
    <dgm:cxn modelId="{F595DF3B-0269-4F99-909B-175D3728B348}" type="presParOf" srcId="{38B591CD-B594-4606-A6E8-06E0C127E1FC}" destId="{5F2CE160-5546-4F9D-BFA8-4F900BAB8670}" srcOrd="2" destOrd="0" presId="urn:microsoft.com/office/officeart/2018/2/layout/IconVerticalSolidList"/>
    <dgm:cxn modelId="{2490A2EF-BB94-4D54-813D-02A77D026636}" type="presParOf" srcId="{5F2CE160-5546-4F9D-BFA8-4F900BAB8670}" destId="{41C70CFC-9C51-49E0-B3BE-00F886FFA09E}" srcOrd="0" destOrd="0" presId="urn:microsoft.com/office/officeart/2018/2/layout/IconVerticalSolidList"/>
    <dgm:cxn modelId="{F6505DD6-282F-498C-9FA8-74F1069F7859}" type="presParOf" srcId="{5F2CE160-5546-4F9D-BFA8-4F900BAB8670}" destId="{74A2FF99-9331-4306-8EAF-FF43606D6229}" srcOrd="1" destOrd="0" presId="urn:microsoft.com/office/officeart/2018/2/layout/IconVerticalSolidList"/>
    <dgm:cxn modelId="{6FDA2798-226D-4124-93AC-61BE9829E6F2}" type="presParOf" srcId="{5F2CE160-5546-4F9D-BFA8-4F900BAB8670}" destId="{A92700A2-CB1E-4B09-955A-89544BB06F9B}" srcOrd="2" destOrd="0" presId="urn:microsoft.com/office/officeart/2018/2/layout/IconVerticalSolidList"/>
    <dgm:cxn modelId="{528E9DA8-FAAB-4432-9D4C-918AA0E2C2BC}" type="presParOf" srcId="{5F2CE160-5546-4F9D-BFA8-4F900BAB8670}" destId="{90139897-4116-450A-AB1F-ECE4101089FF}" srcOrd="3" destOrd="0" presId="urn:microsoft.com/office/officeart/2018/2/layout/IconVerticalSolidList"/>
    <dgm:cxn modelId="{27AAC435-A7CD-4886-B6DC-0337A25B4C54}" type="presParOf" srcId="{38B591CD-B594-4606-A6E8-06E0C127E1FC}" destId="{0D848B42-6218-424E-842A-7C51D1E68962}" srcOrd="3" destOrd="0" presId="urn:microsoft.com/office/officeart/2018/2/layout/IconVerticalSolidList"/>
    <dgm:cxn modelId="{AFBBDA28-A2F7-4BA9-8A03-7BEF4FE1075A}" type="presParOf" srcId="{38B591CD-B594-4606-A6E8-06E0C127E1FC}" destId="{9FCBE34C-62DE-4B2B-9BE1-FFD3EBEB2B5D}" srcOrd="4" destOrd="0" presId="urn:microsoft.com/office/officeart/2018/2/layout/IconVerticalSolidList"/>
    <dgm:cxn modelId="{1742A3E8-58FD-49EA-A5AF-3155DA47583D}" type="presParOf" srcId="{9FCBE34C-62DE-4B2B-9BE1-FFD3EBEB2B5D}" destId="{62036C48-240A-4CB6-B1C8-4A50D5272B1E}" srcOrd="0" destOrd="0" presId="urn:microsoft.com/office/officeart/2018/2/layout/IconVerticalSolidList"/>
    <dgm:cxn modelId="{6F9D869B-E1A5-4799-ACE5-B92BE7BB3325}" type="presParOf" srcId="{9FCBE34C-62DE-4B2B-9BE1-FFD3EBEB2B5D}" destId="{8AA44AFC-16F3-4314-B615-DEDA887D2C27}" srcOrd="1" destOrd="0" presId="urn:microsoft.com/office/officeart/2018/2/layout/IconVerticalSolidList"/>
    <dgm:cxn modelId="{C2D05778-05C9-4835-8DF7-EE0636151031}" type="presParOf" srcId="{9FCBE34C-62DE-4B2B-9BE1-FFD3EBEB2B5D}" destId="{7318F20E-DEEF-4ECF-AE70-203035BA35D3}" srcOrd="2" destOrd="0" presId="urn:microsoft.com/office/officeart/2018/2/layout/IconVerticalSolidList"/>
    <dgm:cxn modelId="{08F9969C-3D7E-48BA-8B3E-47CC9D93E9E8}" type="presParOf" srcId="{9FCBE34C-62DE-4B2B-9BE1-FFD3EBEB2B5D}" destId="{C4AE5E78-3D33-4C3E-A47B-68D55FC87D9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3ADA1-C0F1-4B2E-B1C6-E8EF7B27F8DF}">
      <dsp:nvSpPr>
        <dsp:cNvPr id="0" name=""/>
        <dsp:cNvSpPr/>
      </dsp:nvSpPr>
      <dsp:spPr>
        <a:xfrm>
          <a:off x="0" y="462"/>
          <a:ext cx="10058399" cy="10814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8F7953-1D64-44F5-8272-80399819273C}">
      <dsp:nvSpPr>
        <dsp:cNvPr id="0" name=""/>
        <dsp:cNvSpPr/>
      </dsp:nvSpPr>
      <dsp:spPr>
        <a:xfrm>
          <a:off x="327145" y="243793"/>
          <a:ext cx="594810" cy="5948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1C4F2-9310-41A3-BB26-AA108F4646EE}">
      <dsp:nvSpPr>
        <dsp:cNvPr id="0" name=""/>
        <dsp:cNvSpPr/>
      </dsp:nvSpPr>
      <dsp:spPr>
        <a:xfrm>
          <a:off x="1249101" y="462"/>
          <a:ext cx="8809298" cy="1081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56" tIns="114456" rIns="114456" bIns="11445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Recapitulation</a:t>
          </a:r>
        </a:p>
      </dsp:txBody>
      <dsp:txXfrm>
        <a:off x="1249101" y="462"/>
        <a:ext cx="8809298" cy="1081473"/>
      </dsp:txXfrm>
    </dsp:sp>
    <dsp:sp modelId="{41C70CFC-9C51-49E0-B3BE-00F886FFA09E}">
      <dsp:nvSpPr>
        <dsp:cNvPr id="0" name=""/>
        <dsp:cNvSpPr/>
      </dsp:nvSpPr>
      <dsp:spPr>
        <a:xfrm>
          <a:off x="0" y="1352303"/>
          <a:ext cx="10058399" cy="10814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A2FF99-9331-4306-8EAF-FF43606D6229}">
      <dsp:nvSpPr>
        <dsp:cNvPr id="0" name=""/>
        <dsp:cNvSpPr/>
      </dsp:nvSpPr>
      <dsp:spPr>
        <a:xfrm>
          <a:off x="327145" y="1595634"/>
          <a:ext cx="594810" cy="5948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39897-4116-450A-AB1F-ECE4101089FF}">
      <dsp:nvSpPr>
        <dsp:cNvPr id="0" name=""/>
        <dsp:cNvSpPr/>
      </dsp:nvSpPr>
      <dsp:spPr>
        <a:xfrm>
          <a:off x="1249101" y="1352303"/>
          <a:ext cx="8809298" cy="1081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56" tIns="114456" rIns="114456" bIns="11445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Results</a:t>
          </a:r>
        </a:p>
      </dsp:txBody>
      <dsp:txXfrm>
        <a:off x="1249101" y="1352303"/>
        <a:ext cx="8809298" cy="1081473"/>
      </dsp:txXfrm>
    </dsp:sp>
    <dsp:sp modelId="{62036C48-240A-4CB6-B1C8-4A50D5272B1E}">
      <dsp:nvSpPr>
        <dsp:cNvPr id="0" name=""/>
        <dsp:cNvSpPr/>
      </dsp:nvSpPr>
      <dsp:spPr>
        <a:xfrm>
          <a:off x="0" y="2635698"/>
          <a:ext cx="10058399" cy="10814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A44AFC-16F3-4314-B615-DEDA887D2C27}">
      <dsp:nvSpPr>
        <dsp:cNvPr id="0" name=""/>
        <dsp:cNvSpPr/>
      </dsp:nvSpPr>
      <dsp:spPr>
        <a:xfrm>
          <a:off x="376972" y="2897654"/>
          <a:ext cx="594810" cy="5948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AE5E78-3D33-4C3E-A47B-68D55FC87D99}">
      <dsp:nvSpPr>
        <dsp:cNvPr id="0" name=""/>
        <dsp:cNvSpPr/>
      </dsp:nvSpPr>
      <dsp:spPr>
        <a:xfrm>
          <a:off x="1249101" y="2704144"/>
          <a:ext cx="8809298" cy="1081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56" tIns="114456" rIns="114456" bIns="11445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>
              <a:solidFill>
                <a:schemeClr val="tx1"/>
              </a:solidFill>
              <a:latin typeface="+mn-lt"/>
              <a:ea typeface="+mj-ea"/>
              <a:cs typeface="+mj-cs"/>
            </a:rPr>
            <a:t>Discussion</a:t>
          </a:r>
          <a:r>
            <a:rPr lang="en-US" sz="2500" kern="1200"/>
            <a:t> Hypothesis and milestones Team and tasks</a:t>
          </a:r>
          <a:endParaRPr lang="en-US" sz="2500" b="0" kern="1200" dirty="0">
            <a:solidFill>
              <a:schemeClr val="tx1"/>
            </a:solidFill>
            <a:latin typeface="+mn-lt"/>
          </a:endParaRPr>
        </a:p>
      </dsp:txBody>
      <dsp:txXfrm>
        <a:off x="1249101" y="2704144"/>
        <a:ext cx="8809298" cy="1081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B33A1-6AEE-485C-813B-1A80C3FD91F3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E4836-DC2C-41D7-97C3-FCA7D05992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4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26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75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43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41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6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06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93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57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5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Alewtina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99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Clara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58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9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Yaxin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16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9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339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38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34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7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60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BB232-36FE-4864-A737-D80B57E1C488}" type="datetime1">
              <a:rPr lang="de-DE" smtClean="0"/>
              <a:t>17.07.2022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995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DE4D-3E4A-4599-A533-E2E3F98C84F7}" type="datetime1">
              <a:rPr lang="de-DE" smtClean="0"/>
              <a:t>17.07.2022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5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DEE6-4F52-4289-BFA8-225A0E7B1F55}" type="datetime1">
              <a:rPr lang="de-DE" smtClean="0"/>
              <a:t>17.07.2022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44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E3F9C-DC64-F3F6-F229-B4D26B39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7CDFCDF-2606-2129-0F62-75167B1B5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4630A5-4B9E-8411-0242-E6976F843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9AFF-E69D-4EAF-BA9B-467BE5A606DB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32AC2C-0C6A-6638-C1E1-C0D7A9247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C56F3D-FD9F-5692-4050-D9A5C79A2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3572F-81E8-490A-B0E6-7EB8B917B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416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F1B09-1C59-D3CC-2072-858A1171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9C3688-440E-3AD9-FBFB-88EEBDC95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0D0B05-1EB1-6C50-C2ED-FCBEE3E88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9AFF-E69D-4EAF-BA9B-467BE5A606DB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AD5C36-C9D3-4ECE-D9EC-661CDD26C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9D635D-67A4-10B2-4BB5-84BC46BA9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3572F-81E8-490A-B0E6-7EB8B917B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2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393174-9121-6A95-55F7-F8D4A96A6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1D0294-D63E-23C9-CB53-E9439772D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1A0D33-4004-8623-E2E8-5940D4314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9AFF-E69D-4EAF-BA9B-467BE5A606DB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B2ABCE-C482-A873-28CC-F0EE23D3C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37DB58-97AE-E8A3-FB86-DCA8D708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3572F-81E8-490A-B0E6-7EB8B917B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412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CF7989-ADD8-97F5-DF1B-977FC537A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0E516E-DA4A-E00F-CF33-8F24F2AA8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FC8627-6F2E-11DA-A0B8-64D65256A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5EE520-522C-0410-76C5-DFBDC6203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9AFF-E69D-4EAF-BA9B-467BE5A606DB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0016C2-F08E-6644-950E-044200666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FAA074-E8A2-8471-3B3D-8EB76A261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3572F-81E8-490A-B0E6-7EB8B917B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40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14020E-1A93-F07C-1A48-71C47D5B1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2B9967-65DA-010D-7A1A-179E66224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7A1642-DEB7-1039-38C1-24F347CF8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2123CCE-DC44-C9E8-B520-D109B8559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AF47E02-34A1-23BE-AEC4-04CEE3AED2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343E5F-B861-126A-8435-DE79D882C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9AFF-E69D-4EAF-BA9B-467BE5A606DB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38C480C-E36D-3114-3D1D-7F04353A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358EFD3-5EF1-042D-B918-9ECBD5D31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3572F-81E8-490A-B0E6-7EB8B917B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30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90CBF5-00A7-83BC-E92A-384ECABA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660202-74BC-2E7F-EEF8-A4FAD36D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9AFF-E69D-4EAF-BA9B-467BE5A606DB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7DAE49-60EE-4357-8BAD-0E405D716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A10BE5-B325-471A-323A-7427BD85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3572F-81E8-490A-B0E6-7EB8B917B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8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C9A96F-33F8-E0FB-FF58-4E367C4F1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9AFF-E69D-4EAF-BA9B-467BE5A606DB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4C0A72B-22A1-03D1-26D5-6972B4AE3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C3BCE2-292E-4666-0E31-D32F4CDC2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3572F-81E8-490A-B0E6-7EB8B917B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28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97176D-4180-E9A0-91B3-F73B102EE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4D47F6-0FF8-83BA-5F3F-AE649D432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8D1DFB-2C0B-0DCA-9812-5777F9944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EE8596-9568-39A8-7257-2E61EC6A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9AFF-E69D-4EAF-BA9B-467BE5A606DB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773AB6-5693-41F6-54AD-686CF60C7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46C368-E179-938A-725C-66160FE88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3572F-81E8-490A-B0E6-7EB8B917B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30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 b="1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E7B71D36-7D23-4C73-838C-9F8F37D1D193}" type="datetime1">
              <a:rPr lang="de-DE" smtClean="0"/>
              <a:pPr/>
              <a:t>17.07.2022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US" dirty="0"/>
              <a:t>Project Proposal -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86BB3423-611C-6944-BA94-F2572F36241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11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A184EA-D152-BCDD-882E-3B207B3AA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A8BEF7E-F794-466B-4C3C-60E2A2250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FED1BE-1150-6E68-B10D-798E36353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359C2E-6063-06DA-4536-A433D7589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9AFF-E69D-4EAF-BA9B-467BE5A606DB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6C6ABA-3B72-6A42-A1C9-EDCD31A14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5AFEDC-A3D0-0C00-0A32-8B0B51D22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3572F-81E8-490A-B0E6-7EB8B917B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73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9AA07-8974-1CAC-C525-6212E1223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A68052B-8B94-93D3-EC9E-0D71358DD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2492E9-0047-334F-1798-F2AAC1DB1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9AFF-E69D-4EAF-BA9B-467BE5A606DB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AD5F8E-1B9A-A6A1-1338-D1FBD3DC1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8A5836-4CE2-CBC6-4F72-00BDEB79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3572F-81E8-490A-B0E6-7EB8B917B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726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E6047DC-0A5F-C1AF-E593-058290E74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EA96B8-4B12-99B2-6406-D1C033127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06BDF6-1DA6-312B-AD2D-526F356C7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9AFF-E69D-4EAF-BA9B-467BE5A606DB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772481-553B-D329-580A-78255E053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27BE59-90A2-2416-EDAA-58A8713A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3572F-81E8-490A-B0E6-7EB8B917B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612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73409-698B-FFB2-AFF5-DCFA3CBD1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47917B2-1D27-ACA2-4539-E8DBFE0C5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85AB97-7F27-8E40-0006-BF41846D6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3E847-E9C3-44EC-8B9B-F600BE97F244}" type="datetime1">
              <a:rPr lang="de-DE" smtClean="0"/>
              <a:t>17.07.2022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02E22D-0C76-E280-0DB2-BB37D39D0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70B5D8-874F-F0BE-6B1A-6FB155C76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817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0D704-E3ED-6F24-8D9E-BFC38C21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3D87C6-6ACD-98AC-1CF8-661AA62B2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0EBAD2-6460-AC35-7403-88A4F18AA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F2F7-58C6-4299-9F62-F0B8EBB0DD56}" type="datetime1">
              <a:rPr lang="de-DE" smtClean="0"/>
              <a:t>17.07.2022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555AB1-5AA4-09FD-A9EA-277632FD6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54075F-1A49-13F6-29C5-2440B2425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738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2FE136-1D75-E27A-EFA2-88245E750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1DED82-A831-0454-D319-DF5A69A20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3DE7A9-8F44-ABB8-A53C-3D32F081F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6AF41-76BF-4FD9-81D9-2CB64D305840}" type="datetime1">
              <a:rPr lang="de-DE" smtClean="0"/>
              <a:t>17.07.2022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3383C6-C2C1-4F8F-C014-33C246804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8B8367-EF8C-A632-E724-B5C7190F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746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0716E8-1D94-FCF7-9346-FE85FC362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8A5972-873A-B6A5-CF1D-F70B2DAA9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E1D782-BF0B-A351-21BB-A721CBEE2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901CADD-FBE1-3958-13F5-269E8E21D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EEA9E-2CF6-484D-BBC8-5550E10AFEA9}" type="datetime1">
              <a:rPr lang="de-DE" smtClean="0"/>
              <a:t>17.07.2022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E9F039-ACA5-4E11-4F32-32384DD2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4A4C584-907F-8402-3E61-E67D9BD0F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711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B74387-F686-BEDB-FB3C-0A175E9A7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E1B20A-FCF1-01A2-1B7E-71DE2DA18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692006B-98EB-5CE9-DC3E-4E44A938F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B58932-7F91-2A1C-65F3-63FD24888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2E533A-5E3D-F1DD-1101-53E191A078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7AF019F-C4E8-34F0-5114-D72D0D172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7E391-2818-4288-86DB-729FE3306F1E}" type="datetime1">
              <a:rPr lang="de-DE" smtClean="0"/>
              <a:t>17.07.2022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C02004-5F40-1BEA-84F1-C5F4CF841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040884D-B656-63BC-A8D0-EE833D4AE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883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6AD42-8D76-BA8F-CEDB-454686E7F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B95E719-7246-2A9A-594A-95D3F32B8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2812-2C5C-4D86-BADC-62D7F0BA6444}" type="datetime1">
              <a:rPr lang="de-DE" smtClean="0"/>
              <a:t>17.07.2022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516794-37A1-9F26-72D1-C181FCDF7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12435A-648E-D2C8-AED8-A64FAAE2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842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B092BF0-DCCE-033C-06A3-CEF3A3A99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7AE2-20DD-445C-B25C-B231EFABEFD5}" type="datetime1">
              <a:rPr lang="de-DE" smtClean="0"/>
              <a:t>17.07.2022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C063352-88FA-D2DE-B2C4-1D03A6EF0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5AD7F7-1EF3-AF6A-C0AC-CF9DEF8A8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86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72245-5C53-4D7D-AA0C-B5B4F1AAB8E6}" type="datetime1">
              <a:rPr lang="de-DE" smtClean="0"/>
              <a:t>17.07.2022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9949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D7E0FE-C24D-7780-84BC-1ADE8D268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0A8A1E-4776-629D-1BA4-C29BA3F6A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C607C9-3436-4354-E0D1-DE418E33E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6159AA-5629-5933-23B4-9299531D1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EA9C-9B33-40EC-A5F3-C8339D1E3B25}" type="datetime1">
              <a:rPr lang="de-DE" smtClean="0"/>
              <a:t>17.07.2022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11A81E8-DEA1-0AA4-2215-2C748531E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86BDE80-78CA-F846-E362-CD1F035F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288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28595B-F9BE-F836-98DB-6C471ACD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CAE6E22-9B33-F6E6-ED9F-F2EDBCE42B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50CA16-AB8A-C04F-57D8-6BBDABB71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F99E3F-2E7A-4C7B-2061-0B43905A9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4531F-5C23-49FC-B0A7-8211ABA082DB}" type="datetime1">
              <a:rPr lang="de-DE" smtClean="0"/>
              <a:t>17.07.2022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DFEAD7-2AD2-5DC8-1662-DD91D82E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37AD03-49D1-7857-0DDE-B0BF901C7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76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0F870-EA20-59F3-9FC1-C3ADED2B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E958EFF-7207-C574-49D8-34199C259E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921BF4-96E7-9F46-678E-DB6250931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DAC1-3B70-4FBE-BA7C-64DDD0AB96F6}" type="datetime1">
              <a:rPr lang="de-DE" smtClean="0"/>
              <a:t>17.07.2022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E5502A-EB96-2910-46A7-1932637CB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916D3D-DE2F-37F6-F3E9-C7838F75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104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3DEBEAA-D7F4-4AD3-9E6F-AB2A9A418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0D5A67B-DFD8-EF70-A979-5737886BA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C1BFFD-E7F2-93F8-613E-44875F883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B1F5B-893A-4469-AF3B-CBB739FA2DBD}" type="datetime1">
              <a:rPr lang="de-DE" smtClean="0"/>
              <a:t>17.07.2022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239C02-7DDA-E986-65C7-9332FB5FE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B01C28-25A9-5271-8785-33B68DDF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5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8C3A-DBB5-4D06-9616-D0C94768D802}" type="datetime1">
              <a:rPr lang="de-DE" smtClean="0"/>
              <a:t>17.07.2022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50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60E3-B4A3-4AFE-95F4-B7B8BF3197CE}" type="datetime1">
              <a:rPr lang="de-DE" smtClean="0"/>
              <a:t>17.07.2022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34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C7EE2-270A-446C-AA3D-1BD3CC0CF86B}" type="datetime1">
              <a:rPr lang="de-DE" smtClean="0"/>
              <a:t>17.07.2022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C1FC4-5E5C-4276-BC84-13D33AB9F1DF}" type="datetime1">
              <a:rPr lang="de-DE" smtClean="0"/>
              <a:t>17.07.2022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6DA532E-CCC1-4BE4-8361-508EA987D896}" type="datetime1">
              <a:rPr lang="de-DE" smtClean="0"/>
              <a:t>17.07.2022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7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3026-89F5-4856-A1D6-0EF40AAA205B}" type="datetime1">
              <a:rPr lang="de-DE" smtClean="0"/>
              <a:t>17.07.2022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0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42C2A60-4644-436B-9D19-79083216B1D3}" type="datetime1">
              <a:rPr lang="de-DE" smtClean="0"/>
              <a:t>17.07.2022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61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D71D2DC-A69A-2F17-C205-2D929CB95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8B19DB-17C9-DC56-2A33-ECA6BE9B1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58D5D5-1B8B-B824-89ED-AD67957EB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E9AFF-E69D-4EAF-BA9B-467BE5A606DB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0C10C4-FA09-5331-24BB-F7C6B158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0968CE-2CCB-DECF-F93E-2F6DF966C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3572F-81E8-490A-B0E6-7EB8B917B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0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E650B1D-B8A7-52D0-469D-4DD8610F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612C7C-AA56-235B-6AA6-C5AA22C39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BF4F1-721C-BAE6-C7DA-90EA03A62F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19E00-28AC-4E32-B240-708A0F5D8729}" type="datetime1">
              <a:rPr lang="de-DE" smtClean="0"/>
              <a:t>17.07.2022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50138D-E861-7664-923A-3E7F48056B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5C9363-5FD3-DBBB-4BF2-609C6175F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5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query/acc.cgi?acc=GSE18290" TargetMode="External"/><Relationship Id="rId2" Type="http://schemas.openxmlformats.org/officeDocument/2006/relationships/hyperlink" Target="https://www.drgururpolat.com/de/in-vitro-fertilisation/entwicklung-vom-embry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67BA959E-4906-0394-B61B-5E35A96945A5}"/>
              </a:ext>
            </a:extLst>
          </p:cNvPr>
          <p:cNvSpPr/>
          <p:nvPr/>
        </p:nvSpPr>
        <p:spPr>
          <a:xfrm>
            <a:off x="565148" y="452356"/>
            <a:ext cx="7740651" cy="59399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436D599-C6E3-1564-C749-933E338C91D3}"/>
              </a:ext>
            </a:extLst>
          </p:cNvPr>
          <p:cNvSpPr/>
          <p:nvPr/>
        </p:nvSpPr>
        <p:spPr>
          <a:xfrm>
            <a:off x="728435" y="1204720"/>
            <a:ext cx="5019221" cy="61319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27B546-2439-4492-E33F-77480F397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435" y="1198749"/>
            <a:ext cx="5759450" cy="14465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FINAL PRESENTATION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564ED8-B4C0-9736-3093-6B1CD8763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436" y="2026134"/>
            <a:ext cx="7011307" cy="3188586"/>
          </a:xfr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GB" sz="16000" b="1" i="0" dirty="0">
                <a:solidFill>
                  <a:srgbClr val="24292F"/>
                </a:solidFill>
                <a:effectLst/>
                <a:latin typeface="-apple-system"/>
              </a:rPr>
              <a:t>The role of tissue-restricted antigens (TRAs) in the early embryonic development</a:t>
            </a:r>
          </a:p>
          <a:p>
            <a:pPr algn="l"/>
            <a:endParaRPr lang="en-GB" sz="16000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lnSpc>
                <a:spcPct val="120000"/>
              </a:lnSpc>
            </a:pPr>
            <a:r>
              <a:rPr lang="en-US" sz="8000" dirty="0" err="1">
                <a:latin typeface="Arial" panose="020B0604020202020204" pitchFamily="34" charset="0"/>
                <a:cs typeface="Arial" panose="020B0604020202020204" pitchFamily="34" charset="0"/>
              </a:rPr>
              <a:t>Alewtina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dirty="0" err="1">
                <a:latin typeface="Arial" panose="020B0604020202020204" pitchFamily="34" charset="0"/>
                <a:cs typeface="Arial" panose="020B0604020202020204" pitchFamily="34" charset="0"/>
              </a:rPr>
              <a:t>Towara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, Clara </a:t>
            </a:r>
            <a:r>
              <a:rPr lang="en-US" sz="8000" dirty="0" err="1">
                <a:latin typeface="Arial" panose="020B0604020202020204" pitchFamily="34" charset="0"/>
                <a:cs typeface="Arial" panose="020B0604020202020204" pitchFamily="34" charset="0"/>
              </a:rPr>
              <a:t>Certa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, Linda Kaupp, </a:t>
            </a:r>
            <a:r>
              <a:rPr lang="en-US" sz="8000" dirty="0" err="1">
                <a:latin typeface="Arial" panose="020B0604020202020204" pitchFamily="34" charset="0"/>
                <a:cs typeface="Arial" panose="020B0604020202020204" pitchFamily="34" charset="0"/>
              </a:rPr>
              <a:t>Yaxin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 Chen</a:t>
            </a:r>
          </a:p>
          <a:p>
            <a:pPr algn="l">
              <a:lnSpc>
                <a:spcPct val="120000"/>
              </a:lnSpc>
            </a:pPr>
            <a:endParaRPr 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Supervisor: Dr. Maria </a:t>
            </a:r>
            <a:r>
              <a:rPr lang="en-US" sz="8000" dirty="0" err="1">
                <a:latin typeface="Arial" panose="020B0604020202020204" pitchFamily="34" charset="0"/>
                <a:cs typeface="Arial" panose="020B0604020202020204" pitchFamily="34" charset="0"/>
              </a:rPr>
              <a:t>Dinkelacker</a:t>
            </a:r>
            <a:endParaRPr 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Tutor: Ian Dirk </a:t>
            </a:r>
            <a:r>
              <a:rPr lang="en-US" sz="8000" dirty="0" err="1">
                <a:latin typeface="Arial" panose="020B0604020202020204" pitchFamily="34" charset="0"/>
                <a:cs typeface="Arial" panose="020B0604020202020204" pitchFamily="34" charset="0"/>
              </a:rPr>
              <a:t>Fichtner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59272F-6D8E-711E-2926-7A2DB2AF2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1" r="4" b="168"/>
          <a:stretch/>
        </p:blipFill>
        <p:spPr>
          <a:xfrm>
            <a:off x="8171689" y="452356"/>
            <a:ext cx="3455161" cy="59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45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81393-BB1D-3336-7B67-57840C40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and </a:t>
            </a:r>
            <a:r>
              <a:rPr lang="en-US" dirty="0" err="1"/>
              <a:t>kmeans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57A665-F383-E202-708D-84DDEABB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17.07.2022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AD011B-3E8F-74E1-6ACC-104C38A85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29543" y="6459785"/>
            <a:ext cx="8229600" cy="365125"/>
          </a:xfrm>
        </p:spPr>
        <p:txBody>
          <a:bodyPr/>
          <a:lstStyle/>
          <a:p>
            <a:endParaRPr lang="en-US" sz="12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CD94C2-79E3-8473-5075-683CBF71F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3B0B3B1-1F68-E408-179B-CBFE9FE3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 Focus on difference between stages 1 cell-4 cell, 8 cell, morula and blastocyst</a:t>
            </a:r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2CCF26F-EF44-726A-8844-887ACF8EE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944588"/>
            <a:ext cx="5773793" cy="35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16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81393-BB1D-3336-7B67-57840C40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expression: </a:t>
            </a:r>
            <a:r>
              <a:rPr lang="en-US" dirty="0" err="1"/>
              <a:t>Limma</a:t>
            </a:r>
            <a:r>
              <a:rPr lang="en-US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57A665-F383-E202-708D-84DDEABB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17.07.2022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AD011B-3E8F-74E1-6ACC-104C38A85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29543" y="6459785"/>
            <a:ext cx="8229600" cy="365125"/>
          </a:xfrm>
        </p:spPr>
        <p:txBody>
          <a:bodyPr/>
          <a:lstStyle/>
          <a:p>
            <a:endParaRPr lang="en-US" sz="12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CD94C2-79E3-8473-5075-683CBF71F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D3B0B3B1-1F68-E408-179B-CBFE9FE38C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Eine </a:t>
                </a:r>
                <a:r>
                  <a:rPr lang="en-US" dirty="0" err="1"/>
                  <a:t>besispiel</a:t>
                </a:r>
                <a:r>
                  <a:rPr lang="en-US" dirty="0"/>
                  <a:t> </a:t>
                </a:r>
                <a:r>
                  <a:rPr lang="en-US" dirty="0" err="1"/>
                  <a:t>Tabelle</a:t>
                </a:r>
                <a:r>
                  <a:rPr lang="en-US" dirty="0"/>
                  <a:t> </a:t>
                </a:r>
                <a:r>
                  <a:rPr lang="en-US" dirty="0" err="1"/>
                  <a:t>schon</a:t>
                </a:r>
                <a:r>
                  <a:rPr lang="en-US" dirty="0"/>
                  <a:t> annotated </a:t>
                </a:r>
                <a:r>
                  <a:rPr lang="en-US" dirty="0" err="1"/>
                  <a:t>auch</a:t>
                </a:r>
                <a:r>
                  <a:rPr lang="en-US" dirty="0"/>
                  <a:t> </a:t>
                </a:r>
                <a:r>
                  <a:rPr lang="en-US" dirty="0" err="1"/>
                  <a:t>mit</a:t>
                </a:r>
                <a:r>
                  <a:rPr lang="en-US" dirty="0"/>
                  <a:t> TRAs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p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/>
                  <a:t> 0,01</a:t>
                </a:r>
              </a:p>
              <a:p>
                <a:endParaRPr lang="en-US" b="1" dirty="0"/>
              </a:p>
              <a:p>
                <a:r>
                  <a:rPr lang="en-US" b="1" dirty="0">
                    <a:sym typeface="Wingdings" panose="05000000000000000000" pitchFamily="2" charset="2"/>
                  </a:rPr>
                  <a:t> TRAs differential expressed  </a:t>
                </a:r>
                <a:r>
                  <a:rPr lang="en-US" b="1" dirty="0" err="1">
                    <a:sym typeface="Wingdings" panose="05000000000000000000" pitchFamily="2" charset="2"/>
                  </a:rPr>
                  <a:t>Hypothisis</a:t>
                </a:r>
                <a:endParaRPr lang="en-US" b="1" dirty="0"/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D3B0B3B1-1F68-E408-179B-CBFE9FE38C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6" t="-1667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2310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81393-BB1D-3336-7B67-57840C40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expression: Volcano-plot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57A665-F383-E202-708D-84DDEABB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17.07.2022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AD011B-3E8F-74E1-6ACC-104C38A85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29543" y="6459785"/>
            <a:ext cx="8229600" cy="365125"/>
          </a:xfrm>
        </p:spPr>
        <p:txBody>
          <a:bodyPr/>
          <a:lstStyle/>
          <a:p>
            <a:endParaRPr lang="en-US" sz="12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CD94C2-79E3-8473-5075-683CBF71F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3B0B3B1-1F68-E408-179B-CBFE9FE3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Volcano-plots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240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81393-BB1D-3336-7B67-57840C40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Venn-diagram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57A665-F383-E202-708D-84DDEABB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17.07.2022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AD011B-3E8F-74E1-6ACC-104C38A85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29543" y="6459785"/>
            <a:ext cx="8229600" cy="365125"/>
          </a:xfrm>
        </p:spPr>
        <p:txBody>
          <a:bodyPr/>
          <a:lstStyle/>
          <a:p>
            <a:endParaRPr lang="en-US" sz="12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CD94C2-79E3-8473-5075-683CBF71F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3B0B3B1-1F68-E408-179B-CBFE9FE3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					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					 differential expressed TRAs in all focused 							     stage transitions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5940224-1EC5-1E81-4CAF-80A46F340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843" y="1769862"/>
            <a:ext cx="4915500" cy="447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43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81393-BB1D-3336-7B67-57840C40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logFC</a:t>
            </a:r>
            <a:r>
              <a:rPr lang="en-US" dirty="0"/>
              <a:t> average in specific tissues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57A665-F383-E202-708D-84DDEABB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17.07.2022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AD011B-3E8F-74E1-6ACC-104C38A85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29543" y="6459785"/>
            <a:ext cx="8229600" cy="365125"/>
          </a:xfrm>
        </p:spPr>
        <p:txBody>
          <a:bodyPr/>
          <a:lstStyle/>
          <a:p>
            <a:endParaRPr lang="en-US" sz="12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CD94C2-79E3-8473-5075-683CBF71F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3B0B3B1-1F68-E408-179B-CBFE9FE3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978606" cy="402336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01168" lvl="1" indent="0">
              <a:buNone/>
            </a:pPr>
            <a:r>
              <a:rPr lang="en-US" dirty="0">
                <a:sym typeface="Wingdings" panose="05000000000000000000" pitchFamily="2" charset="2"/>
              </a:rPr>
              <a:t>								 X tissues increase continuously</a:t>
            </a:r>
          </a:p>
          <a:p>
            <a:pPr marL="201168" lvl="1" indent="0">
              <a:buNone/>
            </a:pPr>
            <a:r>
              <a:rPr lang="en-US" dirty="0">
                <a:sym typeface="Wingdings" panose="05000000000000000000" pitchFamily="2" charset="2"/>
              </a:rPr>
              <a:t>								 Y tissues display most variety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616AEB4-0230-5823-B890-7C92B8262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6" y="1845734"/>
            <a:ext cx="7781759" cy="402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04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81393-BB1D-3336-7B67-57840C40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Facetting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57A665-F383-E202-708D-84DDEABB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17.07.2022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AD011B-3E8F-74E1-6ACC-104C38A85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29543" y="6459785"/>
            <a:ext cx="8229600" cy="365125"/>
          </a:xfrm>
        </p:spPr>
        <p:txBody>
          <a:bodyPr/>
          <a:lstStyle/>
          <a:p>
            <a:endParaRPr lang="en-US" sz="12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CD94C2-79E3-8473-5075-683CBF71F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3B0B3B1-1F68-E408-179B-CBFE9FE3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 X tissues increase continuously</a:t>
            </a:r>
          </a:p>
          <a:p>
            <a:r>
              <a:rPr lang="en-US" dirty="0">
                <a:sym typeface="Wingdings" panose="05000000000000000000" pitchFamily="2" charset="2"/>
              </a:rPr>
              <a:t> Y tissues display most variety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C4DA39-44F9-DEE6-A89A-A83CAAEA48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3867"/>
          <a:stretch/>
        </p:blipFill>
        <p:spPr>
          <a:xfrm>
            <a:off x="5035203" y="286603"/>
            <a:ext cx="6177280" cy="579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01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81393-BB1D-3336-7B67-57840C40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enrichment analysis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57A665-F383-E202-708D-84DDEABB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17.07.2022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AD011B-3E8F-74E1-6ACC-104C38A85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29543" y="6459785"/>
            <a:ext cx="8229600" cy="365125"/>
          </a:xfrm>
        </p:spPr>
        <p:txBody>
          <a:bodyPr/>
          <a:lstStyle/>
          <a:p>
            <a:endParaRPr lang="en-US" sz="12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CD94C2-79E3-8473-5075-683CBF71F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3B0B3B1-1F68-E408-179B-CBFE9FE3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 pathways upregulated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E7CC21F-FFF7-E594-5461-7A6EAB25B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756" y="1845735"/>
            <a:ext cx="6066473" cy="356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79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3F3863-3CA3-62A3-09F2-64FE49AB9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7B71D36-7D23-4C73-838C-9F8F37D1D193}" type="datetime1">
              <a:rPr lang="en-US" sz="900"/>
              <a:pPr>
                <a:spcAft>
                  <a:spcPts val="600"/>
                </a:spcAft>
              </a:pPr>
              <a:t>7/17/2022</a:t>
            </a:fld>
            <a:endParaRPr lang="en-US" sz="90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E4ADB6-009C-71A2-CA58-9D891B64A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900" kern="1200" cap="all" baseline="0">
                <a:latin typeface="+mn-lt"/>
                <a:ea typeface="+mn-ea"/>
                <a:cs typeface="+mn-cs"/>
              </a:rPr>
              <a:t>Project Proposal -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B5DB48-F027-2748-A386-B66B110A3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6BB3423-611C-6944-BA94-F2572F362413}" type="slidenum">
              <a:rPr lang="en-US" sz="1050"/>
              <a:pPr>
                <a:spcAft>
                  <a:spcPts val="600"/>
                </a:spcAft>
              </a:pPr>
              <a:t>17</a:t>
            </a:fld>
            <a:endParaRPr lang="en-US" sz="105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556A1BB-D29F-0979-84FF-F8035C4A6A6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4255"/>
          <a:stretch/>
        </p:blipFill>
        <p:spPr>
          <a:xfrm>
            <a:off x="427831" y="65088"/>
            <a:ext cx="11336337" cy="679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71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F7A99F-CD85-779E-868C-5D80D2FCB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17.07.2022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21BEC7-07D6-00FE-14E6-07445A1FF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075789-6489-DF8F-A9AF-FC5A7838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91D2CA8-DE03-7BAD-DB0B-0D532196AED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38200" y="-149436"/>
            <a:ext cx="10515600" cy="6970924"/>
          </a:xfrm>
        </p:spPr>
      </p:pic>
    </p:spTree>
    <p:extLst>
      <p:ext uri="{BB962C8B-B14F-4D97-AF65-F5344CB8AC3E}">
        <p14:creationId xmlns:p14="http://schemas.microsoft.com/office/powerpoint/2010/main" val="241505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81393-BB1D-3336-7B67-57840C40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Chemokine analysis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57A665-F383-E202-708D-84DDEABB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17.07.2022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AD011B-3E8F-74E1-6ACC-104C38A85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29543" y="6459785"/>
            <a:ext cx="8229600" cy="365125"/>
          </a:xfrm>
        </p:spPr>
        <p:txBody>
          <a:bodyPr/>
          <a:lstStyle/>
          <a:p>
            <a:endParaRPr lang="en-US" sz="12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CD94C2-79E3-8473-5075-683CBF71F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3B0B3B1-1F68-E408-179B-CBFE9FE3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6AE3070-77E9-C3F6-6B70-6A43A9148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833" y="2034870"/>
            <a:ext cx="6855133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93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1F7A4-3A8A-B8BB-2437-A01DC3545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1E0957-BFC8-B997-BCD8-E3CFCA1C77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EAC28A-57E0-4BC6-B1C7-32D639FB95C9}" type="datetime1">
              <a:rPr lang="de-DE" smtClean="0"/>
              <a:pPr>
                <a:spcAft>
                  <a:spcPts val="600"/>
                </a:spcAft>
              </a:pPr>
              <a:t>17.07.2022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4C5EA1-FAA2-6B14-9595-DAE81C0EA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2F26B-1A80-8730-C80B-BACE8A2E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6BB3423-611C-6944-BA94-F2572F362413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3CF3BC21-E8B3-AD28-E8DB-0D7ADDC6D6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52571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76035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NA-Microarray-Technologie | SpringerLink">
            <a:extLst>
              <a:ext uri="{FF2B5EF4-FFF2-40B4-BE49-F238E27FC236}">
                <a16:creationId xmlns:a16="http://schemas.microsoft.com/office/drawing/2014/main" id="{F7BB1525-642B-8B46-26B6-FC87FA718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5" b="27013"/>
          <a:stretch/>
        </p:blipFill>
        <p:spPr bwMode="auto">
          <a:xfrm>
            <a:off x="1" y="2"/>
            <a:ext cx="6095695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NA-Microarray-Technologie | SpringerLink">
            <a:extLst>
              <a:ext uri="{FF2B5EF4-FFF2-40B4-BE49-F238E27FC236}">
                <a16:creationId xmlns:a16="http://schemas.microsoft.com/office/drawing/2014/main" id="{E0D4524C-4232-18B8-9C1D-8468B1345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4" r="2" b="19710"/>
          <a:stretch/>
        </p:blipFill>
        <p:spPr bwMode="auto">
          <a:xfrm>
            <a:off x="6094476" y="10"/>
            <a:ext cx="609447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E8B968-216A-14C8-364B-747EAB0D53A3}"/>
              </a:ext>
            </a:extLst>
          </p:cNvPr>
          <p:cNvSpPr txBox="1"/>
          <p:nvPr/>
        </p:nvSpPr>
        <p:spPr>
          <a:xfrm>
            <a:off x="404553" y="3091928"/>
            <a:ext cx="907999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Discussion</a:t>
            </a:r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2011420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D1520B01-A2E4-41C2-8A8F-7683F250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E8B968-216A-14C8-364B-747EAB0D53A3}"/>
              </a:ext>
            </a:extLst>
          </p:cNvPr>
          <p:cNvSpPr txBox="1"/>
          <p:nvPr/>
        </p:nvSpPr>
        <p:spPr>
          <a:xfrm>
            <a:off x="4343399" y="-2"/>
            <a:ext cx="3505200" cy="31146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F634C0A-A487-42AF-8DFD-4DAD62FE9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12B137-E115-42F2-8CF9-67E40B5D2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779E94B-3A8C-4695-9DA1-2EDEFB170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DNA-Microarray-Technologie | SpringerLink">
            <a:extLst>
              <a:ext uri="{FF2B5EF4-FFF2-40B4-BE49-F238E27FC236}">
                <a16:creationId xmlns:a16="http://schemas.microsoft.com/office/drawing/2014/main" id="{F7BB1525-642B-8B46-26B6-FC87FA718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1"/>
          <a:stretch/>
        </p:blipFill>
        <p:spPr bwMode="auto">
          <a:xfrm>
            <a:off x="20" y="10"/>
            <a:ext cx="3910064" cy="6857990"/>
          </a:xfrm>
          <a:custGeom>
            <a:avLst/>
            <a:gdLst/>
            <a:ahLst/>
            <a:cxnLst/>
            <a:rect l="l" t="t" r="r" b="b"/>
            <a:pathLst>
              <a:path w="3910084" h="6858000">
                <a:moveTo>
                  <a:pt x="0" y="0"/>
                </a:moveTo>
                <a:lnTo>
                  <a:pt x="2996382" y="0"/>
                </a:lnTo>
                <a:lnTo>
                  <a:pt x="3563333" y="1750276"/>
                </a:lnTo>
                <a:lnTo>
                  <a:pt x="3910084" y="6054385"/>
                </a:lnTo>
                <a:lnTo>
                  <a:pt x="3791309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066EE5A2-0D35-4D6A-A5C7-1CA91F740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8589" y="0"/>
            <a:ext cx="1339053" cy="6858000"/>
            <a:chOff x="2661507" y="0"/>
            <a:chExt cx="1339053" cy="6858000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DFBB771-C61C-4F38-ABBB-98A2D8476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2432BD6-3DCC-4397-BD7F-3FE84F321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6AA1647-0DA6-4A17-B3E1-95D61BD54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60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F1D8352-2F00-4057-8781-E455C455B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BE70D92-7E07-4A6F-BD82-729F71C26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2" descr="DNA-Microarray-Technologie | SpringerLink">
            <a:extLst>
              <a:ext uri="{FF2B5EF4-FFF2-40B4-BE49-F238E27FC236}">
                <a16:creationId xmlns:a16="http://schemas.microsoft.com/office/drawing/2014/main" id="{E0D4524C-4232-18B8-9C1D-8468B1345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0"/>
          <a:stretch/>
        </p:blipFill>
        <p:spPr bwMode="auto">
          <a:xfrm>
            <a:off x="8281916" y="1"/>
            <a:ext cx="3910084" cy="6858000"/>
          </a:xfrm>
          <a:custGeom>
            <a:avLst/>
            <a:gdLst/>
            <a:ahLst/>
            <a:cxnLst/>
            <a:rect l="l" t="t" r="r" b="b"/>
            <a:pathLst>
              <a:path w="3910084" h="6858000">
                <a:moveTo>
                  <a:pt x="118775" y="0"/>
                </a:moveTo>
                <a:lnTo>
                  <a:pt x="3910084" y="0"/>
                </a:lnTo>
                <a:lnTo>
                  <a:pt x="3910084" y="6858000"/>
                </a:lnTo>
                <a:lnTo>
                  <a:pt x="913702" y="6858000"/>
                </a:lnTo>
                <a:lnTo>
                  <a:pt x="346751" y="5107724"/>
                </a:lnTo>
                <a:lnTo>
                  <a:pt x="0" y="80361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08D20F07-CD49-4F17-BC00-9429DA80C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59" y="-2"/>
            <a:ext cx="1339053" cy="6858000"/>
            <a:chOff x="2661507" y="0"/>
            <a:chExt cx="1339053" cy="6858000"/>
          </a:xfr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1F66703-4D0D-42DF-8150-991FE9F8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96840F9-95E6-4C98-BFE4-21B595423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Grafik 2" descr="Fragen Silhouette">
            <a:extLst>
              <a:ext uri="{FF2B5EF4-FFF2-40B4-BE49-F238E27FC236}">
                <a16:creationId xmlns:a16="http://schemas.microsoft.com/office/drawing/2014/main" id="{850D7708-535A-B0A3-FBD7-C8D1780A6F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1703" y="2054071"/>
            <a:ext cx="3649653" cy="364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88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9CF63E-71B6-69AB-2F81-85DDB1BAC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A8F767-FFB1-4B12-6B62-5E726AA9D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24292F"/>
                </a:solidFill>
                <a:effectLst/>
                <a:latin typeface="-apple-system"/>
              </a:rPr>
              <a:t>Dinkelacker</a:t>
            </a:r>
            <a:r>
              <a:rPr lang="en-GB" b="0" i="0" dirty="0">
                <a:solidFill>
                  <a:srgbClr val="24292F"/>
                </a:solidFill>
                <a:effectLst/>
                <a:latin typeface="-apple-system"/>
              </a:rPr>
              <a:t> 2019. Chromosomal clustering of tissue restricted antigens, Dissertation, University Heidelberg, Germany.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24292F"/>
                </a:solidFill>
                <a:effectLst/>
                <a:latin typeface="-apple-system"/>
              </a:rPr>
              <a:t>Dinkelacker</a:t>
            </a:r>
            <a:r>
              <a:rPr lang="en-GB" b="0" i="0" dirty="0">
                <a:solidFill>
                  <a:srgbClr val="24292F"/>
                </a:solidFill>
                <a:effectLst/>
                <a:latin typeface="-apple-system"/>
              </a:rPr>
              <a:t> 2007. A database of genes that are expressed in a tissue-restricted manner to analyse </a:t>
            </a:r>
            <a:r>
              <a:rPr lang="en-GB" b="0" i="0" dirty="0" err="1">
                <a:solidFill>
                  <a:srgbClr val="24292F"/>
                </a:solidFill>
                <a:effectLst/>
                <a:latin typeface="-apple-system"/>
              </a:rPr>
              <a:t>promiscous</a:t>
            </a:r>
            <a:r>
              <a:rPr lang="en-GB" b="0" i="0" dirty="0">
                <a:solidFill>
                  <a:srgbClr val="24292F"/>
                </a:solidFill>
                <a:effectLst/>
                <a:latin typeface="-apple-system"/>
              </a:rPr>
              <a:t> gene expression in medullary thymic epithelial cells. </a:t>
            </a:r>
            <a:r>
              <a:rPr lang="en-GB" b="0" i="0" dirty="0" err="1">
                <a:solidFill>
                  <a:srgbClr val="24292F"/>
                </a:solidFill>
                <a:effectLst/>
                <a:latin typeface="-apple-system"/>
              </a:rPr>
              <a:t>Diplomarbeit</a:t>
            </a:r>
            <a:r>
              <a:rPr lang="en-GB" b="0" i="0" dirty="0">
                <a:solidFill>
                  <a:srgbClr val="24292F"/>
                </a:solidFill>
                <a:effectLst/>
                <a:latin typeface="-apple-system"/>
              </a:rPr>
              <a:t>, Albert-</a:t>
            </a:r>
            <a:r>
              <a:rPr lang="en-GB" b="0" i="0" dirty="0" err="1">
                <a:solidFill>
                  <a:srgbClr val="24292F"/>
                </a:solidFill>
                <a:effectLst/>
                <a:latin typeface="-apple-system"/>
              </a:rPr>
              <a:t>Ludwigs</a:t>
            </a:r>
            <a:r>
              <a:rPr lang="en-GB" b="0" i="0" dirty="0">
                <a:solidFill>
                  <a:srgbClr val="24292F"/>
                </a:solidFill>
                <a:effectLst/>
                <a:latin typeface="-apple-system"/>
              </a:rPr>
              <a:t>-Universität, Freiburg, Germany.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212121"/>
                </a:solidFill>
                <a:effectLst/>
                <a:latin typeface="BlinkMacSystemFont"/>
              </a:rPr>
              <a:t>Xie</a:t>
            </a:r>
            <a:r>
              <a:rPr lang="en-GB" b="0" i="0" dirty="0">
                <a:solidFill>
                  <a:srgbClr val="212121"/>
                </a:solidFill>
                <a:effectLst/>
                <a:latin typeface="BlinkMacSystemFont"/>
              </a:rPr>
              <a:t> D, Chen CC, 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BlinkMacSystemFont"/>
              </a:rPr>
              <a:t>Ptaszek</a:t>
            </a:r>
            <a:r>
              <a:rPr lang="en-GB" b="0" i="0" dirty="0">
                <a:solidFill>
                  <a:srgbClr val="212121"/>
                </a:solidFill>
                <a:effectLst/>
                <a:latin typeface="BlinkMacSystemFont"/>
              </a:rPr>
              <a:t> LM, Xiao S, Cao X, Fang F, Ng HH, Lewin HA, Cowan C, Zhong S. 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BlinkMacSystemFont"/>
              </a:rPr>
              <a:t>Rewirable</a:t>
            </a:r>
            <a:r>
              <a:rPr lang="en-GB" b="0" i="0" dirty="0">
                <a:solidFill>
                  <a:srgbClr val="212121"/>
                </a:solidFill>
                <a:effectLst/>
                <a:latin typeface="BlinkMacSystemFont"/>
              </a:rPr>
              <a:t> gene regulatory networks in the preimplantation embryonic development of three mammalian species. Genome Res. 2010 Jun;20(6):804-15. 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BlinkMacSystemFont"/>
              </a:rPr>
              <a:t>doi</a:t>
            </a:r>
            <a:r>
              <a:rPr lang="en-GB" b="0" i="0" dirty="0">
                <a:solidFill>
                  <a:srgbClr val="212121"/>
                </a:solidFill>
                <a:effectLst/>
                <a:latin typeface="BlinkMacSystemFont"/>
              </a:rPr>
              <a:t>: 10.1101/gr.100594.109. 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BlinkMacSystemFont"/>
              </a:rPr>
              <a:t>Epub</a:t>
            </a:r>
            <a:r>
              <a:rPr lang="en-GB" b="0" i="0" dirty="0">
                <a:solidFill>
                  <a:srgbClr val="212121"/>
                </a:solidFill>
                <a:effectLst/>
                <a:latin typeface="BlinkMacSystemFont"/>
              </a:rPr>
              <a:t> 2010 Mar 10. PMID: 20219939; PMCID: PMC2877577.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121"/>
                </a:solidFill>
                <a:effectLst/>
                <a:latin typeface="BlinkMacSystemFont"/>
              </a:rPr>
              <a:t>Li H, Meng YH, Shang WQ, Liu LB, Chen X, Yuan MM, 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BlinkMacSystemFont"/>
              </a:rPr>
              <a:t>Jin</a:t>
            </a:r>
            <a:r>
              <a:rPr lang="en-GB" b="0" i="0" dirty="0">
                <a:solidFill>
                  <a:srgbClr val="212121"/>
                </a:solidFill>
                <a:effectLst/>
                <a:latin typeface="BlinkMacSystemFont"/>
              </a:rPr>
              <a:t> LP, Li MQ, Li DJ. Chemokine CCL24 promotes the growth and invasiveness of trophoblasts through ERK1/2 and PI3K 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BlinkMacSystemFont"/>
              </a:rPr>
              <a:t>signaling</a:t>
            </a:r>
            <a:r>
              <a:rPr lang="en-GB" b="0" i="0" dirty="0">
                <a:solidFill>
                  <a:srgbClr val="212121"/>
                </a:solidFill>
                <a:effectLst/>
                <a:latin typeface="BlinkMacSystemFont"/>
              </a:rPr>
              <a:t> pathways in human early pregnancy. Reproduction. 2015 Nov;150(5):417-27. 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BlinkMacSystemFont"/>
              </a:rPr>
              <a:t>doi</a:t>
            </a:r>
            <a:r>
              <a:rPr lang="en-GB" b="0" i="0" dirty="0">
                <a:solidFill>
                  <a:srgbClr val="212121"/>
                </a:solidFill>
                <a:effectLst/>
                <a:latin typeface="BlinkMacSystemFont"/>
              </a:rPr>
              <a:t>: 10.1530/REP-15-0119. 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BlinkMacSystemFont"/>
              </a:rPr>
              <a:t>Epub</a:t>
            </a:r>
            <a:r>
              <a:rPr lang="en-GB" b="0" i="0" dirty="0">
                <a:solidFill>
                  <a:srgbClr val="212121"/>
                </a:solidFill>
                <a:effectLst/>
                <a:latin typeface="BlinkMacSystemFont"/>
              </a:rPr>
              <a:t> 2015 Aug 27. PMID: 26316550.</a:t>
            </a:r>
            <a:endParaRPr lang="en-GB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https://www.drgururpolat.com/de/in-vitro-fertilisation/entwicklung-vom-embryo/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https://www.ncbi.nlm.nih.gov/geo/query/acc.cgi?acc=GSE18290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13968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NA-Microarray-Technologie | SpringerLink">
            <a:extLst>
              <a:ext uri="{FF2B5EF4-FFF2-40B4-BE49-F238E27FC236}">
                <a16:creationId xmlns:a16="http://schemas.microsoft.com/office/drawing/2014/main" id="{F7BB1525-642B-8B46-26B6-FC87FA718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5" b="27013"/>
          <a:stretch/>
        </p:blipFill>
        <p:spPr bwMode="auto">
          <a:xfrm>
            <a:off x="1" y="2"/>
            <a:ext cx="6095695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NA-Microarray-Technologie | SpringerLink">
            <a:extLst>
              <a:ext uri="{FF2B5EF4-FFF2-40B4-BE49-F238E27FC236}">
                <a16:creationId xmlns:a16="http://schemas.microsoft.com/office/drawing/2014/main" id="{E0D4524C-4232-18B8-9C1D-8468B1345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4" r="2" b="19710"/>
          <a:stretch/>
        </p:blipFill>
        <p:spPr bwMode="auto">
          <a:xfrm>
            <a:off x="6094476" y="10"/>
            <a:ext cx="609447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E8B968-216A-14C8-364B-747EAB0D53A3}"/>
              </a:ext>
            </a:extLst>
          </p:cNvPr>
          <p:cNvSpPr txBox="1"/>
          <p:nvPr/>
        </p:nvSpPr>
        <p:spPr>
          <a:xfrm>
            <a:off x="404553" y="3091928"/>
            <a:ext cx="907999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Recapitulation</a:t>
            </a:r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966813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40E9F5-5935-A1E0-547C-A172A682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main objective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BC91BB-770A-7878-AB01-E231562AC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Identify differentially expressed genes in early embryogenesis and  compare them with TRA dataset to determine tissue development.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FAAB9A-6052-DDAC-BAB7-2DE697270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17.07.2022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06B509-C148-ECE1-C460-6B4319ACC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338E7C-4E11-FEDA-C9E8-2BF92450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5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211818-E244-95A0-DF17-67AF855D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9CF2FD-97F9-C532-8C98-02BBD9210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17.07.2022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FD1B7F-66FE-0D15-D019-46DBD2948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E6C2DB-7742-78A6-0ACD-6E9D7B1B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CA3D0C6-BF28-AF0C-3F66-8C0AEA206CA5}"/>
              </a:ext>
            </a:extLst>
          </p:cNvPr>
          <p:cNvSpPr/>
          <p:nvPr/>
        </p:nvSpPr>
        <p:spPr>
          <a:xfrm>
            <a:off x="1788028" y="1858703"/>
            <a:ext cx="8615943" cy="4982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Investigate differential expression of TRAs in dataset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077B1736-2920-068F-EFDE-8E2CB56D5A5F}"/>
              </a:ext>
            </a:extLst>
          </p:cNvPr>
          <p:cNvSpPr/>
          <p:nvPr/>
        </p:nvSpPr>
        <p:spPr>
          <a:xfrm>
            <a:off x="634096" y="3045960"/>
            <a:ext cx="5285014" cy="62082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genes are differentially expressed?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is the biological function ? </a:t>
            </a:r>
          </a:p>
        </p:txBody>
      </p:sp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B564F1E6-0833-642F-47BA-79DD43882214}"/>
              </a:ext>
            </a:extLst>
          </p:cNvPr>
          <p:cNvSpPr/>
          <p:nvPr/>
        </p:nvSpPr>
        <p:spPr>
          <a:xfrm>
            <a:off x="3053446" y="2356959"/>
            <a:ext cx="446314" cy="689001"/>
          </a:xfrm>
          <a:prstGeom prst="downArrow">
            <a:avLst>
              <a:gd name="adj1" fmla="val 54878"/>
              <a:gd name="adj2" fmla="val 123171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897436B5-BC7C-6F97-98A4-B2F175C0DEF0}"/>
              </a:ext>
            </a:extLst>
          </p:cNvPr>
          <p:cNvSpPr/>
          <p:nvPr/>
        </p:nvSpPr>
        <p:spPr>
          <a:xfrm>
            <a:off x="8692241" y="2356959"/>
            <a:ext cx="446314" cy="689001"/>
          </a:xfrm>
          <a:prstGeom prst="downArrow">
            <a:avLst>
              <a:gd name="adj1" fmla="val 54878"/>
              <a:gd name="adj2" fmla="val 123171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78AAC954-BDD3-7D7B-1DA7-7F3E20A9BD08}"/>
              </a:ext>
            </a:extLst>
          </p:cNvPr>
          <p:cNvSpPr/>
          <p:nvPr/>
        </p:nvSpPr>
        <p:spPr>
          <a:xfrm>
            <a:off x="6272890" y="3045960"/>
            <a:ext cx="5285013" cy="62082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Investigate differential expression of Chemokines and their receptors</a:t>
            </a:r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81ED8663-8DB1-1610-4BE0-5BF9F4A33CF8}"/>
              </a:ext>
            </a:extLst>
          </p:cNvPr>
          <p:cNvSpPr/>
          <p:nvPr/>
        </p:nvSpPr>
        <p:spPr>
          <a:xfrm>
            <a:off x="8692241" y="3676173"/>
            <a:ext cx="446314" cy="678387"/>
          </a:xfrm>
          <a:prstGeom prst="downArrow">
            <a:avLst>
              <a:gd name="adj1" fmla="val 54878"/>
              <a:gd name="adj2" fmla="val 123171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791F78A-829E-21AB-774C-89A29D37CD18}"/>
              </a:ext>
            </a:extLst>
          </p:cNvPr>
          <p:cNvSpPr/>
          <p:nvPr/>
        </p:nvSpPr>
        <p:spPr>
          <a:xfrm>
            <a:off x="6272889" y="4354560"/>
            <a:ext cx="5285013" cy="34272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is the biological function?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FCF5FE87-2733-1DFE-7931-715F447D4A92}"/>
              </a:ext>
            </a:extLst>
          </p:cNvPr>
          <p:cNvSpPr/>
          <p:nvPr/>
        </p:nvSpPr>
        <p:spPr>
          <a:xfrm>
            <a:off x="6272889" y="5375674"/>
            <a:ext cx="5285013" cy="87272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Test for correlation between Chemokine(receptor) expression and expression of downstream pathway proteins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44C8E87A-3574-F941-2548-2A489522D3D5}"/>
              </a:ext>
            </a:extLst>
          </p:cNvPr>
          <p:cNvSpPr/>
          <p:nvPr/>
        </p:nvSpPr>
        <p:spPr>
          <a:xfrm>
            <a:off x="8692241" y="4709428"/>
            <a:ext cx="446314" cy="675631"/>
          </a:xfrm>
          <a:prstGeom prst="downArrow">
            <a:avLst>
              <a:gd name="adj1" fmla="val 54878"/>
              <a:gd name="adj2" fmla="val 123171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3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NA-Microarray-Technologie | SpringerLink">
            <a:extLst>
              <a:ext uri="{FF2B5EF4-FFF2-40B4-BE49-F238E27FC236}">
                <a16:creationId xmlns:a16="http://schemas.microsoft.com/office/drawing/2014/main" id="{F7BB1525-642B-8B46-26B6-FC87FA718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5" b="27013"/>
          <a:stretch/>
        </p:blipFill>
        <p:spPr bwMode="auto">
          <a:xfrm>
            <a:off x="1" y="2"/>
            <a:ext cx="6095695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NA-Microarray-Technologie | SpringerLink">
            <a:extLst>
              <a:ext uri="{FF2B5EF4-FFF2-40B4-BE49-F238E27FC236}">
                <a16:creationId xmlns:a16="http://schemas.microsoft.com/office/drawing/2014/main" id="{E0D4524C-4232-18B8-9C1D-8468B1345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4" r="2" b="19710"/>
          <a:stretch/>
        </p:blipFill>
        <p:spPr bwMode="auto">
          <a:xfrm>
            <a:off x="6094476" y="10"/>
            <a:ext cx="609447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E8B968-216A-14C8-364B-747EAB0D53A3}"/>
              </a:ext>
            </a:extLst>
          </p:cNvPr>
          <p:cNvSpPr txBox="1"/>
          <p:nvPr/>
        </p:nvSpPr>
        <p:spPr>
          <a:xfrm>
            <a:off x="404553" y="3091928"/>
            <a:ext cx="907999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1319474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81393-BB1D-3336-7B67-57840C40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TRAs in our data set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57A665-F383-E202-708D-84DDEABB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17.07.2022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AD011B-3E8F-74E1-6ACC-104C38A85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29543" y="6459785"/>
            <a:ext cx="8229600" cy="365125"/>
          </a:xfrm>
        </p:spPr>
        <p:txBody>
          <a:bodyPr/>
          <a:lstStyle/>
          <a:p>
            <a:endParaRPr lang="en-US" sz="12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CD94C2-79E3-8473-5075-683CBF71F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3B0B3B1-1F68-E408-179B-CBFE9FE3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6ADD4B0-7CF9-8990-61C4-8665DEE70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821" y="1845734"/>
            <a:ext cx="9333044" cy="388750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BE1795A-2666-0A31-B456-4B7881C508AA}"/>
              </a:ext>
            </a:extLst>
          </p:cNvPr>
          <p:cNvSpPr txBox="1"/>
          <p:nvPr/>
        </p:nvSpPr>
        <p:spPr>
          <a:xfrm>
            <a:off x="2186668" y="5752354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There are TRAs present in the early embryonic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05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81393-BB1D-3336-7B67-57840C40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Tissue distribution in TRA data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57A665-F383-E202-708D-84DDEABB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17.07.2022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AD011B-3E8F-74E1-6ACC-104C38A85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29543" y="6459785"/>
            <a:ext cx="8229600" cy="365125"/>
          </a:xfrm>
        </p:spPr>
        <p:txBody>
          <a:bodyPr/>
          <a:lstStyle/>
          <a:p>
            <a:endParaRPr lang="en-US" sz="12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CD94C2-79E3-8473-5075-683CBF71F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3B0B3B1-1F68-E408-179B-CBFE9FE3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BE1795A-2666-0A31-B456-4B7881C508AA}"/>
              </a:ext>
            </a:extLst>
          </p:cNvPr>
          <p:cNvSpPr txBox="1"/>
          <p:nvPr/>
        </p:nvSpPr>
        <p:spPr>
          <a:xfrm>
            <a:off x="2186668" y="5752354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Overrepresented testis genes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283C889-87D2-A55B-15F8-9CB1C00ED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061" y="1831138"/>
            <a:ext cx="9274680" cy="381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7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81393-BB1D-3336-7B67-57840C40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and </a:t>
            </a:r>
            <a:r>
              <a:rPr lang="en-US" dirty="0" err="1"/>
              <a:t>kmeans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57A665-F383-E202-708D-84DDEABB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17.07.2022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AD011B-3E8F-74E1-6ACC-104C38A85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29543" y="6459785"/>
            <a:ext cx="8229600" cy="365125"/>
          </a:xfrm>
        </p:spPr>
        <p:txBody>
          <a:bodyPr/>
          <a:lstStyle/>
          <a:p>
            <a:endParaRPr lang="en-US" sz="12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CD94C2-79E3-8473-5075-683CBF71F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3B0B3B1-1F68-E408-179B-CBFE9FE3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 Focus on difference between stages 1 cell-4 cell, 8 cell, morula and blastocyst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18E72D7-19E6-88CC-25A9-30ECA3E993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77" b="5161"/>
          <a:stretch/>
        </p:blipFill>
        <p:spPr>
          <a:xfrm>
            <a:off x="1097280" y="1845734"/>
            <a:ext cx="8043659" cy="3665337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8C8BE791-9B17-CDC6-FF7F-E7C9B7569A66}"/>
              </a:ext>
            </a:extLst>
          </p:cNvPr>
          <p:cNvSpPr/>
          <p:nvPr/>
        </p:nvSpPr>
        <p:spPr>
          <a:xfrm>
            <a:off x="2162432" y="2328051"/>
            <a:ext cx="1594022" cy="17496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9C219FA-DFA3-FA0E-D978-A52A2DA0F2A6}"/>
              </a:ext>
            </a:extLst>
          </p:cNvPr>
          <p:cNvSpPr/>
          <p:nvPr/>
        </p:nvSpPr>
        <p:spPr>
          <a:xfrm>
            <a:off x="4762293" y="1952366"/>
            <a:ext cx="667265" cy="114917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6B0083A-83DA-D0E5-A9FB-231E92CED189}"/>
              </a:ext>
            </a:extLst>
          </p:cNvPr>
          <p:cNvSpPr/>
          <p:nvPr/>
        </p:nvSpPr>
        <p:spPr>
          <a:xfrm>
            <a:off x="5459215" y="2755554"/>
            <a:ext cx="667265" cy="6610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EF8033C-DE6A-E9A0-0956-E40CE276447D}"/>
              </a:ext>
            </a:extLst>
          </p:cNvPr>
          <p:cNvSpPr/>
          <p:nvPr/>
        </p:nvSpPr>
        <p:spPr>
          <a:xfrm>
            <a:off x="5342238" y="3441359"/>
            <a:ext cx="667265" cy="88510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21149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Gelb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585</Words>
  <Application>Microsoft Office PowerPoint</Application>
  <PresentationFormat>Breitbild</PresentationFormat>
  <Paragraphs>189</Paragraphs>
  <Slides>22</Slides>
  <Notes>19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22</vt:i4>
      </vt:variant>
    </vt:vector>
  </HeadingPairs>
  <TitlesOfParts>
    <vt:vector size="33" baseType="lpstr">
      <vt:lpstr>-apple-system</vt:lpstr>
      <vt:lpstr>Arial</vt:lpstr>
      <vt:lpstr>Avenir Next LT Pro</vt:lpstr>
      <vt:lpstr>BlinkMacSystemFont</vt:lpstr>
      <vt:lpstr>Calibri</vt:lpstr>
      <vt:lpstr>Calibri Light</vt:lpstr>
      <vt:lpstr>Cambria Math</vt:lpstr>
      <vt:lpstr>inherit</vt:lpstr>
      <vt:lpstr>Rückblick</vt:lpstr>
      <vt:lpstr>Benutzerdefiniertes Design</vt:lpstr>
      <vt:lpstr>Office</vt:lpstr>
      <vt:lpstr>FINAL PRESENTATION</vt:lpstr>
      <vt:lpstr>Agenda</vt:lpstr>
      <vt:lpstr>PowerPoint-Präsentation</vt:lpstr>
      <vt:lpstr>Our main objective</vt:lpstr>
      <vt:lpstr>Hypothesis</vt:lpstr>
      <vt:lpstr>PowerPoint-Präsentation</vt:lpstr>
      <vt:lpstr>TRAs in our data set</vt:lpstr>
      <vt:lpstr>Tissue distribution in TRA data</vt:lpstr>
      <vt:lpstr>PCA and kmeans</vt:lpstr>
      <vt:lpstr>PCA and kmeans</vt:lpstr>
      <vt:lpstr>Differential expression: Limma </vt:lpstr>
      <vt:lpstr>Differential expression: Volcano-plot </vt:lpstr>
      <vt:lpstr>Venn-diagram</vt:lpstr>
      <vt:lpstr>logFC average in specific tissues</vt:lpstr>
      <vt:lpstr>Facetting</vt:lpstr>
      <vt:lpstr>Set enrichment analysis</vt:lpstr>
      <vt:lpstr>PowerPoint-Präsentation</vt:lpstr>
      <vt:lpstr>PowerPoint-Präsentation</vt:lpstr>
      <vt:lpstr>Chemokine analysis</vt:lpstr>
      <vt:lpstr>PowerPoint-Präsentation</vt:lpstr>
      <vt:lpstr>PowerPoint-Präsentation</vt:lpstr>
      <vt:lpstr>Literature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Linda Kaupp</dc:creator>
  <cp:lastModifiedBy>Linda Kaupp</cp:lastModifiedBy>
  <cp:revision>64</cp:revision>
  <dcterms:created xsi:type="dcterms:W3CDTF">2022-05-05T14:40:12Z</dcterms:created>
  <dcterms:modified xsi:type="dcterms:W3CDTF">2022-07-17T20:46:49Z</dcterms:modified>
</cp:coreProperties>
</file>